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  <p:sldMasterId id="214748365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d94307b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3d94307b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3d94307b77_1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2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d94307b77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d94307b77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g3d94307b77_1_42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d94307b77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d94307b77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g3d94307b77_1_77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4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d9160a66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d9160a66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g3d9160a668_1_1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d9160a668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d9160a668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3d9160a668_1_22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d94307b77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d94307b77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3d94307b77_1_56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7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d9160a668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d9160a668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3d9160a668_1_15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d94307b77_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d94307b77_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3d94307b77_1_7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(1 line)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558000" y="2088000"/>
            <a:ext cx="8028000" cy="4064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900112" y="6308725"/>
            <a:ext cx="770413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1187450"/>
            <a:ext cx="9144000" cy="56705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 descr="GIB_377_AW-RGB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212" y="303212"/>
            <a:ext cx="1584325" cy="6048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80295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557212" y="1600200"/>
            <a:ext cx="80295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GIB_377_AW-RGB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212" y="303212"/>
            <a:ext cx="1379537" cy="52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80295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57212" y="1600200"/>
            <a:ext cx="80295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900112" y="6308725"/>
            <a:ext cx="770413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hnicity-facts-figures.service.gov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557200" y="2133600"/>
            <a:ext cx="7634400" cy="27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500" b="1">
              <a:solidFill>
                <a:srgbClr val="FFFFFF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 b="1">
                <a:solidFill>
                  <a:srgbClr val="FFFFFF"/>
                </a:solidFill>
              </a:rPr>
              <a:t>The Government’s Race Disparity Unit</a:t>
            </a:r>
            <a:endParaRPr sz="3500" b="1">
              <a:solidFill>
                <a:srgbClr val="FFFFFF"/>
              </a:solidFill>
            </a:endParaRPr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557212" y="5445125"/>
            <a:ext cx="7634287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/>
              <a:t>Marcus Bell, Director, Race Disparity Unit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558000" y="919375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Race Disparity Audit - Transparency of Government data</a:t>
            </a:r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445850" y="1841738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Government</a:t>
            </a:r>
            <a:r>
              <a:rPr lang="en-US" sz="1800" b="1">
                <a:solidFill>
                  <a:schemeClr val="dk1"/>
                </a:solidFill>
              </a:rPr>
              <a:t> collects a huge volume of data </a:t>
            </a:r>
            <a:r>
              <a:rPr lang="en-US" sz="1800">
                <a:solidFill>
                  <a:schemeClr val="dk1"/>
                </a:solidFill>
              </a:rPr>
              <a:t>- on ethnicity we identified over 130 datasets including across education, employment, housing, health and criminal justice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Majority of Government data is already published - but can be </a:t>
            </a:r>
            <a:r>
              <a:rPr lang="en-US" sz="1800" b="1">
                <a:solidFill>
                  <a:srgbClr val="212121"/>
                </a:solidFill>
              </a:rPr>
              <a:t>difficult to find and interpret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Purpose of Audit to</a:t>
            </a:r>
            <a:r>
              <a:rPr lang="en-US" sz="1800" b="1">
                <a:solidFill>
                  <a:schemeClr val="dk1"/>
                </a:solidFill>
              </a:rPr>
              <a:t> collect and publish data</a:t>
            </a:r>
            <a:r>
              <a:rPr lang="en-US" sz="1800">
                <a:solidFill>
                  <a:schemeClr val="dk1"/>
                </a:solidFill>
              </a:rPr>
              <a:t> onto </a:t>
            </a:r>
            <a:r>
              <a:rPr lang="en-US" sz="1800" b="1" u="sng">
                <a:solidFill>
                  <a:schemeClr val="dk1"/>
                </a:solidFill>
              </a:rPr>
              <a:t>one transparent and accessible Government website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Project unprecedented in </a:t>
            </a:r>
            <a:r>
              <a:rPr lang="en-US" sz="1800" b="1">
                <a:solidFill>
                  <a:schemeClr val="dk1"/>
                </a:solidFill>
              </a:rPr>
              <a:t>scope, scale and transparency</a:t>
            </a:r>
            <a:endParaRPr sz="1800" b="1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61875" y="919325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Ethnicity Facts and Figures </a:t>
            </a: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65750" y="2244325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No design blueprint for the RDA - focus to meet </a:t>
            </a:r>
            <a:r>
              <a:rPr lang="en-US" sz="1800" b="1">
                <a:solidFill>
                  <a:srgbClr val="212121"/>
                </a:solidFill>
              </a:rPr>
              <a:t>data and digital quality standards and meet needs of variety of users</a:t>
            </a:r>
            <a:endParaRPr sz="1800" b="1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Engaged with </a:t>
            </a:r>
            <a:r>
              <a:rPr lang="en-US" sz="1800" b="1">
                <a:solidFill>
                  <a:srgbClr val="212121"/>
                </a:solidFill>
              </a:rPr>
              <a:t>community groups, academics, open data leaders and sector experts</a:t>
            </a:r>
            <a:r>
              <a:rPr lang="en-US" sz="1800">
                <a:solidFill>
                  <a:srgbClr val="212121"/>
                </a:solidFill>
              </a:rPr>
              <a:t> across the UK and Government to shape website </a:t>
            </a:r>
            <a:endParaRPr sz="1800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Website launched in </a:t>
            </a:r>
            <a:r>
              <a:rPr lang="en-US" sz="1800" b="1">
                <a:solidFill>
                  <a:schemeClr val="dk1"/>
                </a:solidFill>
              </a:rPr>
              <a:t>October 2017 - </a:t>
            </a:r>
            <a:r>
              <a:rPr lang="en-US" sz="1800" b="1">
                <a:solidFill>
                  <a:srgbClr val="212121"/>
                </a:solidFill>
              </a:rPr>
              <a:t>156 different topics by ethnicity</a:t>
            </a:r>
            <a:endParaRPr sz="1800" b="1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In excess of</a:t>
            </a:r>
            <a:r>
              <a:rPr lang="en-US" sz="1800" b="1">
                <a:solidFill>
                  <a:srgbClr val="212121"/>
                </a:solidFill>
              </a:rPr>
              <a:t> 115,000 visitors and more than 20 local examples</a:t>
            </a:r>
            <a:r>
              <a:rPr lang="en-US" sz="1800">
                <a:solidFill>
                  <a:srgbClr val="212121"/>
                </a:solidFill>
              </a:rPr>
              <a:t> of organisations using data to plan or effect change </a:t>
            </a:r>
            <a:endParaRPr sz="1800" b="1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Built on extensive </a:t>
            </a:r>
            <a:r>
              <a:rPr lang="en-US" sz="1800" b="1">
                <a:solidFill>
                  <a:srgbClr val="212121"/>
                </a:solidFill>
              </a:rPr>
              <a:t>user-testing</a:t>
            </a:r>
            <a:r>
              <a:rPr lang="en-US" sz="1800">
                <a:solidFill>
                  <a:srgbClr val="212121"/>
                </a:solidFill>
              </a:rPr>
              <a:t> and presented in a </a:t>
            </a:r>
            <a:r>
              <a:rPr lang="en-US" sz="1800" b="1">
                <a:solidFill>
                  <a:srgbClr val="212121"/>
                </a:solidFill>
              </a:rPr>
              <a:t>dispassionate way</a:t>
            </a:r>
            <a:r>
              <a:rPr lang="en-US" sz="1800">
                <a:solidFill>
                  <a:srgbClr val="212121"/>
                </a:solidFill>
              </a:rPr>
              <a:t> </a:t>
            </a:r>
            <a:endParaRPr sz="1800">
              <a:solidFill>
                <a:srgbClr val="212121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12121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56" name="Google Shape;56;p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650" y="1109012"/>
            <a:ext cx="8652800" cy="4896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558000" y="855250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Data-driven policy </a:t>
            </a: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493900" y="1503250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Launch of website followed by PM announcement of a</a:t>
            </a:r>
            <a:r>
              <a:rPr lang="en-US" sz="1800" b="1">
                <a:solidFill>
                  <a:srgbClr val="000000"/>
                </a:solidFill>
              </a:rPr>
              <a:t> data-driven policy package</a:t>
            </a:r>
            <a:r>
              <a:rPr lang="en-US" sz="1800">
                <a:solidFill>
                  <a:srgbClr val="000000"/>
                </a:solidFill>
              </a:rPr>
              <a:t> to explain or change ethnic disparities;</a:t>
            </a:r>
            <a:endParaRPr sz="1800"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>
                <a:solidFill>
                  <a:srgbClr val="000000"/>
                </a:solidFill>
              </a:rPr>
              <a:t>Launch of </a:t>
            </a:r>
            <a:r>
              <a:rPr lang="en-US" sz="1800" b="1">
                <a:solidFill>
                  <a:srgbClr val="000000"/>
                </a:solidFill>
              </a:rPr>
              <a:t>£90m Big Lottery</a:t>
            </a:r>
            <a:r>
              <a:rPr lang="en-US" sz="1800">
                <a:solidFill>
                  <a:srgbClr val="000000"/>
                </a:solidFill>
              </a:rPr>
              <a:t> programme to support disadvantaged young people into employment</a:t>
            </a:r>
            <a:endParaRPr sz="1800"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 b="1">
                <a:solidFill>
                  <a:srgbClr val="000000"/>
                </a:solidFill>
              </a:rPr>
              <a:t>Challenge areas </a:t>
            </a:r>
            <a:r>
              <a:rPr lang="en-US">
                <a:solidFill>
                  <a:srgbClr val="000000"/>
                </a:solidFill>
              </a:rPr>
              <a:t>focus to tackle low employment/high inactivity</a:t>
            </a:r>
            <a:endParaRPr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>
                <a:solidFill>
                  <a:srgbClr val="000000"/>
                </a:solidFill>
              </a:rPr>
              <a:t>Implement actions from </a:t>
            </a:r>
            <a:r>
              <a:rPr lang="en-US" b="1">
                <a:solidFill>
                  <a:srgbClr val="000000"/>
                </a:solidFill>
              </a:rPr>
              <a:t>Lammy Review in criminal justice</a:t>
            </a:r>
            <a:endParaRPr b="1"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 sz="1800">
                <a:solidFill>
                  <a:srgbClr val="000000"/>
                </a:solidFill>
              </a:rPr>
              <a:t>Launch of the</a:t>
            </a:r>
            <a:r>
              <a:rPr lang="en-US" sz="1800" b="1">
                <a:solidFill>
                  <a:srgbClr val="000000"/>
                </a:solidFill>
              </a:rPr>
              <a:t> Stakeholder Advisory Group  </a:t>
            </a:r>
            <a:endParaRPr b="1"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>
                <a:solidFill>
                  <a:srgbClr val="000000"/>
                </a:solidFill>
              </a:rPr>
              <a:t>Review of application of</a:t>
            </a:r>
            <a:r>
              <a:rPr lang="en-US" b="1">
                <a:solidFill>
                  <a:srgbClr val="000000"/>
                </a:solidFill>
              </a:rPr>
              <a:t> Mental Health Act</a:t>
            </a:r>
            <a:endParaRPr b="1">
              <a:solidFill>
                <a:srgbClr val="000000"/>
              </a:solidFill>
            </a:endParaRP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-US"/>
              <a:t>Review of </a:t>
            </a:r>
            <a:r>
              <a:rPr lang="en-US" b="1"/>
              <a:t>school exclusions</a:t>
            </a:r>
            <a:endParaRPr b="1">
              <a:solidFill>
                <a:srgbClr val="000000"/>
              </a:solidFill>
            </a:endParaRPr>
          </a:p>
          <a:p>
            <a:pPr marL="914400" lvl="0" indent="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558000" y="935375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game-changer?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558000" y="1655350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</a:rPr>
              <a:t>Outcomes of opening up this data;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Shines a light on how</a:t>
            </a:r>
            <a:r>
              <a:rPr lang="en-US" sz="1800" b="1">
                <a:solidFill>
                  <a:srgbClr val="000000"/>
                </a:solidFill>
              </a:rPr>
              <a:t> ethnicity affects outcomes</a:t>
            </a:r>
            <a:r>
              <a:rPr lang="en-US" sz="1800">
                <a:solidFill>
                  <a:srgbClr val="000000"/>
                </a:solidFill>
              </a:rPr>
              <a:t> - and focus </a:t>
            </a:r>
            <a:r>
              <a:rPr lang="en-US" sz="1800">
                <a:solidFill>
                  <a:schemeClr val="dk1"/>
                </a:solidFill>
              </a:rPr>
              <a:t>to improve outcomes where disparities are </a:t>
            </a:r>
            <a:r>
              <a:rPr lang="en-US" sz="1800" b="1">
                <a:solidFill>
                  <a:schemeClr val="dk1"/>
                </a:solidFill>
              </a:rPr>
              <a:t>significant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Focuses on improving quality and harmonisation </a:t>
            </a:r>
            <a:r>
              <a:rPr lang="en-US" sz="1800" b="1">
                <a:solidFill>
                  <a:schemeClr val="dk1"/>
                </a:solidFill>
              </a:rPr>
              <a:t>standards on the collation of ethnicity data</a:t>
            </a:r>
            <a:r>
              <a:rPr lang="en-US" sz="1800">
                <a:solidFill>
                  <a:schemeClr val="dk1"/>
                </a:solidFill>
              </a:rPr>
              <a:t> - published in an accessible format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Challenges organisations across public, private and community sectors to </a:t>
            </a:r>
            <a:r>
              <a:rPr lang="en-US" sz="1800" b="1">
                <a:solidFill>
                  <a:srgbClr val="000000"/>
                </a:solidFill>
              </a:rPr>
              <a:t>consider why outcomes are different</a:t>
            </a:r>
            <a:endParaRPr sz="1800" b="1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558000" y="1015500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next?</a:t>
            </a: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558000" y="1767550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Engage Departments to develop policies and programs to tackle disparities </a:t>
            </a:r>
            <a:endParaRPr sz="1800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Identify what works including </a:t>
            </a:r>
            <a:r>
              <a:rPr lang="en-US" sz="1800" b="1">
                <a:solidFill>
                  <a:srgbClr val="212121"/>
                </a:solidFill>
              </a:rPr>
              <a:t>data-driven decisions</a:t>
            </a:r>
            <a:r>
              <a:rPr lang="en-US" sz="1800">
                <a:solidFill>
                  <a:srgbClr val="212121"/>
                </a:solidFill>
              </a:rPr>
              <a:t> to tackle ethnic disparities</a:t>
            </a:r>
            <a:endParaRPr sz="1800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Publish </a:t>
            </a:r>
            <a:r>
              <a:rPr lang="en-US" sz="1800" b="1">
                <a:solidFill>
                  <a:srgbClr val="212121"/>
                </a:solidFill>
              </a:rPr>
              <a:t>further data and assess </a:t>
            </a:r>
            <a:r>
              <a:rPr lang="en-US" sz="1800">
                <a:solidFill>
                  <a:srgbClr val="212121"/>
                </a:solidFill>
              </a:rPr>
              <a:t>whether disparities are changing over time</a:t>
            </a:r>
            <a:endParaRPr sz="1800" b="1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>
                <a:solidFill>
                  <a:srgbClr val="212121"/>
                </a:solidFill>
              </a:rPr>
              <a:t>Engage across sectors to understand the </a:t>
            </a:r>
            <a:r>
              <a:rPr lang="en-US" sz="1800" b="1">
                <a:solidFill>
                  <a:srgbClr val="212121"/>
                </a:solidFill>
              </a:rPr>
              <a:t>causes behind disparities</a:t>
            </a:r>
            <a:endParaRPr sz="1800" b="1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</a:pPr>
            <a:r>
              <a:rPr lang="en-US" sz="1800" b="1">
                <a:solidFill>
                  <a:srgbClr val="212121"/>
                </a:solidFill>
              </a:rPr>
              <a:t>Harmonise the approach</a:t>
            </a:r>
            <a:r>
              <a:rPr lang="en-US" sz="1800">
                <a:solidFill>
                  <a:srgbClr val="212121"/>
                </a:solidFill>
              </a:rPr>
              <a:t> to ethnicity classification across Government</a:t>
            </a:r>
            <a:endParaRPr sz="1800">
              <a:solidFill>
                <a:srgbClr val="212121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12121"/>
              </a:solidFill>
            </a:endParaRP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12121"/>
              </a:solidFill>
            </a:endParaRPr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Ways to stay in touch</a:t>
            </a: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558000" y="2088000"/>
            <a:ext cx="8028000" cy="40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</a:rPr>
              <a:t>Sign up for </a:t>
            </a:r>
            <a:r>
              <a:rPr lang="en-US" sz="1800" b="1">
                <a:solidFill>
                  <a:srgbClr val="000000"/>
                </a:solidFill>
              </a:rPr>
              <a:t>monthly updates </a:t>
            </a:r>
            <a:r>
              <a:rPr lang="en-US" sz="1800">
                <a:solidFill>
                  <a:srgbClr val="000000"/>
                </a:solidFill>
              </a:rPr>
              <a:t>from us</a:t>
            </a:r>
            <a:endParaRPr sz="1800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</a:rPr>
              <a:t>Get in touch by emailing us at</a:t>
            </a: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 b="1" u="sng">
                <a:solidFill>
                  <a:srgbClr val="000000"/>
                </a:solidFill>
              </a:rPr>
              <a:t>ethnicity@cabinetoffice.gov.uk </a:t>
            </a:r>
            <a:endParaRPr sz="1800" b="1" u="sng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marL="457200" lv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</a:rPr>
              <a:t>Let us know how you are using our data within your organisation</a:t>
            </a:r>
            <a:r>
              <a:rPr lang="en-US"/>
              <a:t/>
            </a:r>
            <a:br>
              <a:rPr lang="en-US"/>
            </a:br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3496675" y="2529450"/>
            <a:ext cx="8028000" cy="6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Q&amp;A</a:t>
            </a:r>
            <a:endParaRPr sz="6000"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0" y="6308725"/>
            <a:ext cx="9144000" cy="549300"/>
          </a:xfrm>
          <a:prstGeom prst="rect">
            <a:avLst/>
          </a:prstGeom>
        </p:spPr>
        <p:txBody>
          <a:bodyPr spcFirstLastPara="1" wrap="square" lIns="0" tIns="0" rIns="91425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abinet Office Theme">
      <a:dk1>
        <a:srgbClr val="000000"/>
      </a:dk1>
      <a:lt1>
        <a:srgbClr val="FFFFFF"/>
      </a:lt1>
      <a:dk2>
        <a:srgbClr val="005ABB"/>
      </a:dk2>
      <a:lt2>
        <a:srgbClr val="CCDEF1"/>
      </a:lt2>
      <a:accent1>
        <a:srgbClr val="5BB4E5"/>
      </a:accent1>
      <a:accent2>
        <a:srgbClr val="1A2791"/>
      </a:accent2>
      <a:accent3>
        <a:srgbClr val="78256F"/>
      </a:accent3>
      <a:accent4>
        <a:srgbClr val="ECAC00"/>
      </a:accent4>
      <a:accent5>
        <a:srgbClr val="899639"/>
      </a:accent5>
      <a:accent6>
        <a:srgbClr val="55BAB7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abinet Office Theme">
      <a:dk1>
        <a:srgbClr val="000000"/>
      </a:dk1>
      <a:lt1>
        <a:srgbClr val="FFFFFF"/>
      </a:lt1>
      <a:dk2>
        <a:srgbClr val="005ABB"/>
      </a:dk2>
      <a:lt2>
        <a:srgbClr val="CCDEF1"/>
      </a:lt2>
      <a:accent1>
        <a:srgbClr val="5BB4E5"/>
      </a:accent1>
      <a:accent2>
        <a:srgbClr val="1A2791"/>
      </a:accent2>
      <a:accent3>
        <a:srgbClr val="78256F"/>
      </a:accent3>
      <a:accent4>
        <a:srgbClr val="ECAC00"/>
      </a:accent4>
      <a:accent5>
        <a:srgbClr val="899639"/>
      </a:accent5>
      <a:accent6>
        <a:srgbClr val="55BAB7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On-screen Show (4:3)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1_Office Theme</vt:lpstr>
      <vt:lpstr>2_Office Theme</vt:lpstr>
      <vt:lpstr> The Government’s Race Disparity Unit</vt:lpstr>
      <vt:lpstr>Race Disparity Audit - Transparency of Government data</vt:lpstr>
      <vt:lpstr>Ethnicity Facts and Figures </vt:lpstr>
      <vt:lpstr>PowerPoint Presentation</vt:lpstr>
      <vt:lpstr>Data-driven policy </vt:lpstr>
      <vt:lpstr>A game-changer?</vt:lpstr>
      <vt:lpstr>What’s next?</vt:lpstr>
      <vt:lpstr>Ways to stay in touch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Government’s Race Disparity Unit</dc:title>
  <dc:creator>Orla Mackle</dc:creator>
  <cp:lastModifiedBy>Orla Mackle</cp:lastModifiedBy>
  <cp:revision>1</cp:revision>
  <dcterms:modified xsi:type="dcterms:W3CDTF">2018-07-19T09:36:39Z</dcterms:modified>
</cp:coreProperties>
</file>